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00"/>
    <a:srgbClr val="66FF99"/>
    <a:srgbClr val="FF6699"/>
    <a:srgbClr val="FF3300"/>
    <a:srgbClr val="FFFF99"/>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432"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08.11.2016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08.11.2016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0"/>
            <a:ext cx="7072330" cy="1470025"/>
          </a:xfrm>
          <a:solidFill>
            <a:srgbClr val="FFCCFF">
              <a:alpha val="55000"/>
            </a:srgbClr>
          </a:solidFill>
          <a:scene3d>
            <a:camera prst="orthographicFront"/>
            <a:lightRig rig="brightRoom" dir="t"/>
          </a:scene3d>
          <a:sp3d>
            <a:bevelT w="139700" h="139700" prst="divot"/>
          </a:sp3d>
        </p:spPr>
        <p:txBody>
          <a:bodyPr>
            <a:sp3d contourW="6350" prstMaterial="plastic">
              <a:bevelT w="20320" h="20320" prst="angle"/>
              <a:contourClr>
                <a:schemeClr val="accent1">
                  <a:tint val="100000"/>
                  <a:shade val="100000"/>
                  <a:hueMod val="100000"/>
                  <a:satMod val="100000"/>
                </a:schemeClr>
              </a:contourClr>
            </a:sp3d>
          </a:bodyPr>
          <a:lstStyle/>
          <a:p>
            <a:r>
              <a:rPr lang="uk-UA"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Життєвий шлях Чарльза Діккенса</a:t>
            </a:r>
            <a:endParaRPr lang="uk-UA"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TextBox 3"/>
          <p:cNvSpPr txBox="1"/>
          <p:nvPr/>
        </p:nvSpPr>
        <p:spPr>
          <a:xfrm>
            <a:off x="6429388" y="4643446"/>
            <a:ext cx="2714612" cy="1938992"/>
          </a:xfrm>
          <a:prstGeom prst="rect">
            <a:avLst/>
          </a:prstGeom>
          <a:noFill/>
        </p:spPr>
        <p:txBody>
          <a:bodyPr wrap="square" rtlCol="0">
            <a:spAutoFit/>
          </a:bodyPr>
          <a:lstStyle/>
          <a:p>
            <a:pPr algn="ctr"/>
            <a:r>
              <a:rPr lang="uk-UA" sz="2000" b="1" dirty="0" smtClean="0">
                <a:latin typeface="Times New Roman" pitchFamily="18" charset="0"/>
                <a:cs typeface="Times New Roman" pitchFamily="18" charset="0"/>
              </a:rPr>
              <a:t>Підготувала:</a:t>
            </a:r>
          </a:p>
          <a:p>
            <a:pPr algn="ctr"/>
            <a:r>
              <a:rPr lang="uk-UA" sz="2000" b="1" dirty="0" smtClean="0">
                <a:latin typeface="Times New Roman" pitchFamily="18" charset="0"/>
                <a:cs typeface="Times New Roman" pitchFamily="18" charset="0"/>
              </a:rPr>
              <a:t>учениця 10-А класу</a:t>
            </a:r>
          </a:p>
          <a:p>
            <a:pPr algn="ctr"/>
            <a:r>
              <a:rPr lang="uk-UA" sz="2000" b="1" dirty="0" smtClean="0">
                <a:latin typeface="Times New Roman" pitchFamily="18" charset="0"/>
                <a:cs typeface="Times New Roman" pitchFamily="18" charset="0"/>
              </a:rPr>
              <a:t>ЗОШ №75</a:t>
            </a:r>
          </a:p>
          <a:p>
            <a:pPr algn="ctr"/>
            <a:r>
              <a:rPr lang="uk-UA" sz="2000" b="1" dirty="0" smtClean="0">
                <a:latin typeface="Times New Roman" pitchFamily="18" charset="0"/>
                <a:cs typeface="Times New Roman" pitchFamily="18" charset="0"/>
              </a:rPr>
              <a:t>м. Запоріжжя </a:t>
            </a:r>
          </a:p>
          <a:p>
            <a:pPr algn="ctr"/>
            <a:r>
              <a:rPr lang="uk-UA" sz="2000" b="1" dirty="0" smtClean="0">
                <a:latin typeface="Times New Roman" pitchFamily="18" charset="0"/>
                <a:cs typeface="Times New Roman" pitchFamily="18" charset="0"/>
              </a:rPr>
              <a:t>Врублевська Анастасія</a:t>
            </a:r>
            <a:endParaRPr lang="uk-UA" sz="2000" b="1" dirty="0">
              <a:latin typeface="Times New Roman" pitchFamily="18" charset="0"/>
              <a:cs typeface="Times New Roman" pitchFamily="18" charset="0"/>
            </a:endParaRPr>
          </a:p>
        </p:txBody>
      </p:sp>
      <p:pic>
        <p:nvPicPr>
          <p:cNvPr id="5" name="Рисунок 4" descr="char.jpg"/>
          <p:cNvPicPr>
            <a:picLocks noChangeAspect="1"/>
          </p:cNvPicPr>
          <p:nvPr/>
        </p:nvPicPr>
        <p:blipFill>
          <a:blip r:embed="rId2"/>
          <a:stretch>
            <a:fillRect/>
          </a:stretch>
        </p:blipFill>
        <p:spPr>
          <a:xfrm>
            <a:off x="642910" y="1785926"/>
            <a:ext cx="3611185" cy="5072074"/>
          </a:xfrm>
          <a:prstGeom prst="rect">
            <a:avLst/>
          </a:prstGeom>
          <a:effectLst>
            <a:outerShdw blurRad="76200" dir="18900000" sy="23000" kx="-1200000" algn="bl" rotWithShape="0">
              <a:prstClr val="black">
                <a:alpha val="20000"/>
              </a:prstClr>
            </a:outerShdw>
          </a:effectLst>
        </p:spPr>
      </p:pic>
      <p:sp>
        <p:nvSpPr>
          <p:cNvPr id="7" name="TextBox 6"/>
          <p:cNvSpPr txBox="1"/>
          <p:nvPr/>
        </p:nvSpPr>
        <p:spPr>
          <a:xfrm>
            <a:off x="5000628" y="1500174"/>
            <a:ext cx="3643306" cy="923330"/>
          </a:xfrm>
          <a:prstGeom prst="rect">
            <a:avLst/>
          </a:prstGeom>
          <a:noFill/>
        </p:spPr>
        <p:txBody>
          <a:bodyPr wrap="square" rtlCol="0">
            <a:spAutoFit/>
          </a:bodyPr>
          <a:lstStyle/>
          <a:p>
            <a:pPr algn="ctr"/>
            <a:r>
              <a:rPr lang="ru-RU" b="1" i="1" dirty="0" smtClean="0">
                <a:solidFill>
                  <a:srgbClr val="C00000"/>
                </a:solidFill>
                <a:latin typeface="Times New Roman" pitchFamily="18" charset="0"/>
                <a:cs typeface="Times New Roman" pitchFamily="18" charset="0"/>
              </a:rPr>
              <a:t>«В этом мире пользу приносит каждый, кто облегчает бремя другого человека»</a:t>
            </a:r>
            <a:endParaRPr lang="uk-UA" b="1" i="1" dirty="0">
              <a:solidFill>
                <a:srgbClr val="C00000"/>
              </a:solidFill>
              <a:latin typeface="Times New Roman" pitchFamily="18" charset="0"/>
              <a:cs typeface="Times New Roman" pitchFamily="18" charset="0"/>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14810" y="1071546"/>
            <a:ext cx="4714876" cy="5576976"/>
          </a:xfrm>
          <a:prstGeom prst="rect">
            <a:avLst/>
          </a:prstGeom>
          <a:noFill/>
          <a:ln w="38100">
            <a:noFill/>
          </a:ln>
        </p:spPr>
        <p:txBody>
          <a:bodyPr wrap="square" numCol="1" rtlCol="0">
            <a:spAutoFit/>
          </a:bodyPr>
          <a:lstStyle/>
          <a:p>
            <a:pPr algn="ctr">
              <a:lnSpc>
                <a:spcPct val="150000"/>
              </a:lnSpc>
            </a:pPr>
            <a:r>
              <a:rPr lang="uk-UA" sz="2000" b="1" dirty="0" smtClean="0">
                <a:solidFill>
                  <a:srgbClr val="7030A0"/>
                </a:solidFill>
                <a:latin typeface="Times New Roman" pitchFamily="18" charset="0"/>
                <a:cs typeface="Times New Roman" pitchFamily="18" charset="0"/>
              </a:rPr>
              <a:t>Чарльз Діккенс</a:t>
            </a:r>
            <a:r>
              <a:rPr lang="uk-UA" sz="2000" b="1" dirty="0" smtClean="0">
                <a:latin typeface="Times New Roman" pitchFamily="18" charset="0"/>
                <a:cs typeface="Times New Roman" pitchFamily="18" charset="0"/>
              </a:rPr>
              <a:t> - </a:t>
            </a:r>
            <a:r>
              <a:rPr lang="uk-UA" sz="2000" b="1" dirty="0" smtClean="0">
                <a:solidFill>
                  <a:srgbClr val="7030A0"/>
                </a:solidFill>
                <a:latin typeface="Times New Roman" pitchFamily="18" charset="0"/>
                <a:cs typeface="Times New Roman" pitchFamily="18" charset="0"/>
              </a:rPr>
              <a:t>письменник</a:t>
            </a:r>
            <a:r>
              <a:rPr lang="uk-UA" sz="2000" b="1" dirty="0" smtClean="0">
                <a:latin typeface="Times New Roman" pitchFamily="18" charset="0"/>
                <a:cs typeface="Times New Roman" pitchFamily="18" charset="0"/>
              </a:rPr>
              <a:t> </a:t>
            </a:r>
            <a:r>
              <a:rPr lang="uk-UA" sz="2000" b="1" dirty="0" smtClean="0">
                <a:solidFill>
                  <a:srgbClr val="7030A0"/>
                </a:solidFill>
                <a:latin typeface="Times New Roman" pitchFamily="18" charset="0"/>
                <a:cs typeface="Times New Roman" pitchFamily="18" charset="0"/>
              </a:rPr>
              <a:t>вікторіанської епохи</a:t>
            </a:r>
            <a:r>
              <a:rPr lang="uk-UA" sz="2000" b="1" dirty="0" smtClean="0">
                <a:latin typeface="Times New Roman" pitchFamily="18" charset="0"/>
                <a:cs typeface="Times New Roman" pitchFamily="18" charset="0"/>
              </a:rPr>
              <a:t>, який не тільки відобразив її у своїх творах і порушив проблеми, котрі хвилювали англійське суспільство, а й намагався їх розв'язувати. Його активна літературна й громадська діяльність сприяла великим змінам - ліквідації боргових тюрем, реформ у галузі освіти і судочинства, збільшенню кількості доброчинних організацій і відродженню меценацтва.</a:t>
            </a:r>
            <a:endParaRPr lang="uk-UA" sz="2000" b="1" dirty="0">
              <a:latin typeface="Times New Roman" pitchFamily="18" charset="0"/>
              <a:cs typeface="Times New Roman" pitchFamily="18" charset="0"/>
            </a:endParaRPr>
          </a:p>
        </p:txBody>
      </p:sp>
      <p:sp>
        <p:nvSpPr>
          <p:cNvPr id="3" name="TextBox 2"/>
          <p:cNvSpPr txBox="1"/>
          <p:nvPr/>
        </p:nvSpPr>
        <p:spPr>
          <a:xfrm>
            <a:off x="571472" y="0"/>
            <a:ext cx="7500990" cy="769441"/>
          </a:xfrm>
          <a:prstGeom prst="rect">
            <a:avLst/>
          </a:prstGeom>
          <a:noFill/>
        </p:spPr>
        <p:txBody>
          <a:bodyPr wrap="square" rtlCol="0">
            <a:spAutoFit/>
          </a:bodyPr>
          <a:lstStyle/>
          <a:p>
            <a:r>
              <a:rPr lang="uk-UA"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ХТО ТАКИЙ ЧАРЛЬЗ ДІККЕНС?</a:t>
            </a:r>
            <a:endParaRPr lang="uk-UA"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4" name="Рисунок 3" descr="Charles Dickens (27).jpg"/>
          <p:cNvPicPr>
            <a:picLocks noChangeAspect="1"/>
          </p:cNvPicPr>
          <p:nvPr/>
        </p:nvPicPr>
        <p:blipFill>
          <a:blip r:embed="rId2"/>
          <a:srcRect l="8608" r="10469"/>
          <a:stretch>
            <a:fillRect/>
          </a:stretch>
        </p:blipFill>
        <p:spPr>
          <a:xfrm>
            <a:off x="428596" y="1357298"/>
            <a:ext cx="3357586" cy="5229958"/>
          </a:xfrm>
          <a:prstGeom prst="rect">
            <a:avLst/>
          </a:prstGeom>
          <a:solidFill>
            <a:srgbClr val="FFFFFF">
              <a:shade val="85000"/>
            </a:srgbClr>
          </a:solidFill>
          <a:ln w="88900" cap="sq">
            <a:noFill/>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25689"/>
            <a:ext cx="3643306" cy="5632311"/>
          </a:xfrm>
          <a:prstGeom prst="rect">
            <a:avLst/>
          </a:prstGeom>
          <a:noFill/>
          <a:ln w="38100">
            <a:noFill/>
          </a:ln>
        </p:spPr>
        <p:txBody>
          <a:bodyPr wrap="square" numCol="1" rtlCol="0">
            <a:spAutoFit/>
          </a:bodyPr>
          <a:lstStyle/>
          <a:p>
            <a:pPr algn="ctr">
              <a:lnSpc>
                <a:spcPct val="150000"/>
              </a:lnSpc>
            </a:pPr>
            <a:r>
              <a:rPr lang="uk-UA" sz="2000" b="1" dirty="0" smtClean="0">
                <a:latin typeface="Times New Roman" pitchFamily="18" charset="0"/>
                <a:cs typeface="Times New Roman" pitchFamily="18" charset="0"/>
              </a:rPr>
              <a:t>Його любов до бідних і скривджених була справжньою, а не фальшивою, для нього вони були такими ж повноправними членами суспільства, як і заможні, їм він дарував усю силу свого таланту, усю свою любов, відкривши їм поезію їхнього буденного життя, і став символом Англії прозаїчної. </a:t>
            </a:r>
            <a:endParaRPr lang="uk-UA" sz="2000" b="1" dirty="0">
              <a:latin typeface="Times New Roman" pitchFamily="18" charset="0"/>
              <a:cs typeface="Times New Roman" pitchFamily="18" charset="0"/>
            </a:endParaRPr>
          </a:p>
        </p:txBody>
      </p:sp>
      <p:sp>
        <p:nvSpPr>
          <p:cNvPr id="3" name="TextBox 2"/>
          <p:cNvSpPr txBox="1"/>
          <p:nvPr/>
        </p:nvSpPr>
        <p:spPr>
          <a:xfrm>
            <a:off x="571472" y="0"/>
            <a:ext cx="7500990" cy="769441"/>
          </a:xfrm>
          <a:prstGeom prst="rect">
            <a:avLst/>
          </a:prstGeom>
          <a:noFill/>
        </p:spPr>
        <p:txBody>
          <a:bodyPr wrap="square" rtlCol="0">
            <a:spAutoFit/>
          </a:bodyPr>
          <a:lstStyle/>
          <a:p>
            <a:r>
              <a:rPr lang="uk-UA"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ХТО ТАКИЙ ЧАРЛЬЗ ДІККЕНС?</a:t>
            </a:r>
            <a:endParaRPr lang="uk-UA" sz="44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5" name="Рисунок 4" descr="dikkens.jpg"/>
          <p:cNvPicPr>
            <a:picLocks noChangeAspect="1"/>
          </p:cNvPicPr>
          <p:nvPr/>
        </p:nvPicPr>
        <p:blipFill>
          <a:blip r:embed="rId2"/>
          <a:stretch>
            <a:fillRect/>
          </a:stretch>
        </p:blipFill>
        <p:spPr>
          <a:xfrm>
            <a:off x="3643306" y="2143116"/>
            <a:ext cx="5500694" cy="3810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43306" y="857232"/>
            <a:ext cx="5500694" cy="5170646"/>
          </a:xfrm>
          <a:prstGeom prst="rect">
            <a:avLst/>
          </a:prstGeom>
          <a:noFill/>
          <a:ln w="38100">
            <a:noFill/>
          </a:ln>
        </p:spPr>
        <p:txBody>
          <a:bodyPr wrap="square" numCol="1" rtlCol="0">
            <a:spAutoFit/>
          </a:bodyPr>
          <a:lstStyle/>
          <a:p>
            <a:pPr algn="ctr">
              <a:lnSpc>
                <a:spcPct val="150000"/>
              </a:lnSpc>
            </a:pPr>
            <a:r>
              <a:rPr lang="uk-UA" sz="2000" b="1" dirty="0" smtClean="0">
                <a:latin typeface="Times New Roman" pitchFamily="18" charset="0"/>
                <a:cs typeface="Times New Roman" pitchFamily="18" charset="0"/>
              </a:rPr>
              <a:t>Народився Чарльз Діккенс 7 лютого 1812 року в сім'ї дрібного чиновника морського казначейства Джона Діккенса. Спочатку батьки Чарльза жили порівняно благополучно, проте через деякий час почали з'являтися проблеми. Причиною негараздів було те, що батько письменника занадто легковажно ставився до сімейного добробуту, дуже захоплювався театром і вином, часто позичав гроші, не маючи змоги найближчим часом їх повернути.</a:t>
            </a:r>
            <a:endParaRPr lang="uk-UA" sz="2000" b="1" dirty="0">
              <a:latin typeface="Times New Roman" pitchFamily="18" charset="0"/>
              <a:cs typeface="Times New Roman" pitchFamily="18" charset="0"/>
            </a:endParaRPr>
          </a:p>
        </p:txBody>
      </p:sp>
      <p:sp>
        <p:nvSpPr>
          <p:cNvPr id="3" name="TextBox 2"/>
          <p:cNvSpPr txBox="1"/>
          <p:nvPr/>
        </p:nvSpPr>
        <p:spPr>
          <a:xfrm>
            <a:off x="642910" y="0"/>
            <a:ext cx="7500990" cy="769441"/>
          </a:xfrm>
          <a:prstGeom prst="rect">
            <a:avLst/>
          </a:prstGeom>
          <a:noFill/>
        </p:spPr>
        <p:txBody>
          <a:bodyPr wrap="square" rtlCol="0">
            <a:spAutoFit/>
            <a:scene3d>
              <a:camera prst="orthographicFront"/>
              <a:lightRig rig="threePt" dir="t"/>
            </a:scene3d>
            <a:sp3d extrusionH="57150">
              <a:bevelT w="38100" h="38100" prst="angle"/>
            </a:sp3d>
          </a:bodyPr>
          <a:lstStyle/>
          <a:p>
            <a:pPr algn="ctr"/>
            <a:r>
              <a:rPr lang="uk-UA" sz="4400" b="1" dirty="0" smtClean="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rPr>
              <a:t>Народження ДІККЕНСА</a:t>
            </a:r>
            <a:endParaRPr lang="uk-UA" sz="4400" b="1" dirty="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endParaRPr>
          </a:p>
        </p:txBody>
      </p:sp>
      <p:pic>
        <p:nvPicPr>
          <p:cNvPr id="6" name="Рисунок 5" descr="dikkens (1).jpg"/>
          <p:cNvPicPr>
            <a:picLocks noChangeAspect="1"/>
          </p:cNvPicPr>
          <p:nvPr/>
        </p:nvPicPr>
        <p:blipFill>
          <a:blip r:embed="rId2"/>
          <a:stretch>
            <a:fillRect/>
          </a:stretch>
        </p:blipFill>
        <p:spPr>
          <a:xfrm>
            <a:off x="0" y="1982380"/>
            <a:ext cx="3611570" cy="4875620"/>
          </a:xfrm>
          <a:prstGeom prst="rect">
            <a:avLst/>
          </a:prstGeom>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4414" y="0"/>
            <a:ext cx="4857784" cy="830997"/>
          </a:xfrm>
          <a:prstGeom prst="rect">
            <a:avLst/>
          </a:prstGeom>
          <a:noFill/>
        </p:spPr>
        <p:txBody>
          <a:bodyPr wrap="square" rtlCol="0">
            <a:spAutoFit/>
            <a:scene3d>
              <a:camera prst="orthographicFront"/>
              <a:lightRig rig="threePt" dir="t"/>
            </a:scene3d>
            <a:sp3d extrusionH="57150">
              <a:bevelT w="38100" h="38100" prst="angle"/>
            </a:sp3d>
          </a:bodyPr>
          <a:lstStyle/>
          <a:p>
            <a:pPr algn="ctr"/>
            <a:r>
              <a:rPr lang="uk-UA" sz="4800" b="1" dirty="0" smtClean="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rPr>
              <a:t>Дитячі роки </a:t>
            </a:r>
            <a:endParaRPr lang="uk-UA" sz="4800" b="1" dirty="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endParaRPr>
          </a:p>
        </p:txBody>
      </p:sp>
      <p:sp>
        <p:nvSpPr>
          <p:cNvPr id="4" name="TextBox 3"/>
          <p:cNvSpPr txBox="1"/>
          <p:nvPr/>
        </p:nvSpPr>
        <p:spPr>
          <a:xfrm>
            <a:off x="428596" y="1214422"/>
            <a:ext cx="3929058" cy="4708981"/>
          </a:xfrm>
          <a:prstGeom prst="rect">
            <a:avLst/>
          </a:prstGeom>
          <a:noFill/>
          <a:ln w="38100">
            <a:noFill/>
          </a:ln>
        </p:spPr>
        <p:txBody>
          <a:bodyPr wrap="square" rtlCol="0">
            <a:spAutoFit/>
          </a:bodyPr>
          <a:lstStyle/>
          <a:p>
            <a:pPr algn="ctr"/>
            <a:r>
              <a:rPr lang="uk-UA" sz="2000" b="1" dirty="0" smtClean="0">
                <a:latin typeface="Times New Roman" pitchFamily="18" charset="0"/>
                <a:cs typeface="Times New Roman" pitchFamily="18" charset="0"/>
              </a:rPr>
              <a:t>Чарльз Діккенс народився в передмісті Портсмута </a:t>
            </a:r>
            <a:r>
              <a:rPr lang="uk-UA" sz="2000" b="1" dirty="0" err="1" smtClean="0">
                <a:latin typeface="Times New Roman" pitchFamily="18" charset="0"/>
                <a:cs typeface="Times New Roman" pitchFamily="18" charset="0"/>
              </a:rPr>
              <a:t>Лендпорті</a:t>
            </a:r>
            <a:r>
              <a:rPr lang="uk-UA" sz="2000" b="1" dirty="0" smtClean="0">
                <a:latin typeface="Times New Roman" pitchFamily="18" charset="0"/>
                <a:cs typeface="Times New Roman" pitchFamily="18" charset="0"/>
              </a:rPr>
              <a:t> в незаможній родині. Коли Чарльзу було три роки, родина перебралася до Лондона. Дитячі роки майбутнього письменника, схоже, були ідилічними, проте він вважав себе «малим не особливо доглянутим хлопчиком». Він проводив багато часу на вулиці, але також жадібно читав, особливо крутійські романи </a:t>
            </a:r>
            <a:r>
              <a:rPr lang="uk-UA" sz="2000" b="1" dirty="0" err="1" smtClean="0">
                <a:latin typeface="Times New Roman" pitchFamily="18" charset="0"/>
                <a:cs typeface="Times New Roman" pitchFamily="18" charset="0"/>
              </a:rPr>
              <a:t>Тобіаса</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Смоллетта</a:t>
            </a:r>
            <a:r>
              <a:rPr lang="uk-UA" sz="2000" b="1" dirty="0" smtClean="0">
                <a:latin typeface="Times New Roman" pitchFamily="18" charset="0"/>
                <a:cs typeface="Times New Roman" pitchFamily="18" charset="0"/>
              </a:rPr>
              <a:t> та Генрі </a:t>
            </a:r>
            <a:r>
              <a:rPr lang="uk-UA" sz="2000" b="1" dirty="0" err="1" smtClean="0">
                <a:latin typeface="Times New Roman" pitchFamily="18" charset="0"/>
                <a:cs typeface="Times New Roman" pitchFamily="18" charset="0"/>
              </a:rPr>
              <a:t>Філдінга</a:t>
            </a:r>
            <a:r>
              <a:rPr lang="uk-UA" sz="2000" b="1" dirty="0" smtClean="0">
                <a:latin typeface="Times New Roman" pitchFamily="18" charset="0"/>
                <a:cs typeface="Times New Roman" pitchFamily="18" charset="0"/>
              </a:rPr>
              <a:t>. </a:t>
            </a:r>
            <a:endParaRPr lang="uk-UA" sz="2000" b="1" dirty="0">
              <a:latin typeface="Times New Roman" pitchFamily="18" charset="0"/>
              <a:cs typeface="Times New Roman" pitchFamily="18" charset="0"/>
            </a:endParaRPr>
          </a:p>
        </p:txBody>
      </p:sp>
      <p:sp>
        <p:nvSpPr>
          <p:cNvPr id="6" name="TextBox 5"/>
          <p:cNvSpPr txBox="1"/>
          <p:nvPr/>
        </p:nvSpPr>
        <p:spPr>
          <a:xfrm>
            <a:off x="4643438" y="857232"/>
            <a:ext cx="3929058" cy="4708981"/>
          </a:xfrm>
          <a:prstGeom prst="rect">
            <a:avLst/>
          </a:prstGeom>
          <a:noFill/>
          <a:ln w="38100">
            <a:noFill/>
          </a:ln>
        </p:spPr>
        <p:txBody>
          <a:bodyPr wrap="square" rtlCol="0">
            <a:spAutoFit/>
          </a:bodyPr>
          <a:lstStyle/>
          <a:p>
            <a:pPr algn="ctr"/>
            <a:r>
              <a:rPr lang="uk-UA" sz="2000" b="1" dirty="0" smtClean="0">
                <a:latin typeface="Times New Roman" pitchFamily="18" charset="0"/>
                <a:cs typeface="Times New Roman" pitchFamily="18" charset="0"/>
              </a:rPr>
              <a:t>Чарльз Діккенс народився в передмісті Портсмута </a:t>
            </a:r>
            <a:r>
              <a:rPr lang="uk-UA" sz="2000" b="1" dirty="0" err="1" smtClean="0">
                <a:latin typeface="Times New Roman" pitchFamily="18" charset="0"/>
                <a:cs typeface="Times New Roman" pitchFamily="18" charset="0"/>
              </a:rPr>
              <a:t>Лендпорті</a:t>
            </a:r>
            <a:r>
              <a:rPr lang="uk-UA" sz="2000" b="1" dirty="0" smtClean="0">
                <a:latin typeface="Times New Roman" pitchFamily="18" charset="0"/>
                <a:cs typeface="Times New Roman" pitchFamily="18" charset="0"/>
              </a:rPr>
              <a:t> в незаможній родині. Коли Чарльзу було три роки, родина перебралася до Лондона. Дитячі роки майбутнього письменника, схоже, були ідилічними, проте він вважав себе «малим не особливо доглянутим хлопчиком». Він проводив багато часу на вулиці, але також жадібно читав, особливо крутійські романи </a:t>
            </a:r>
            <a:r>
              <a:rPr lang="uk-UA" sz="2000" b="1" dirty="0" err="1" smtClean="0">
                <a:latin typeface="Times New Roman" pitchFamily="18" charset="0"/>
                <a:cs typeface="Times New Roman" pitchFamily="18" charset="0"/>
              </a:rPr>
              <a:t>Тобіаса</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Смоллетта</a:t>
            </a:r>
            <a:r>
              <a:rPr lang="uk-UA" sz="2000" b="1" dirty="0" smtClean="0">
                <a:latin typeface="Times New Roman" pitchFamily="18" charset="0"/>
                <a:cs typeface="Times New Roman" pitchFamily="18" charset="0"/>
              </a:rPr>
              <a:t> та Генрі </a:t>
            </a:r>
            <a:r>
              <a:rPr lang="uk-UA" sz="2000" b="1" dirty="0" err="1" smtClean="0">
                <a:latin typeface="Times New Roman" pitchFamily="18" charset="0"/>
                <a:cs typeface="Times New Roman" pitchFamily="18" charset="0"/>
              </a:rPr>
              <a:t>Філдінга</a:t>
            </a:r>
            <a:r>
              <a:rPr lang="uk-UA" sz="2000" b="1" dirty="0" smtClean="0">
                <a:latin typeface="Times New Roman" pitchFamily="18" charset="0"/>
                <a:cs typeface="Times New Roman" pitchFamily="18" charset="0"/>
              </a:rPr>
              <a:t>. </a:t>
            </a:r>
            <a:endParaRPr lang="uk-UA"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26284417.jpg"/>
          <p:cNvPicPr>
            <a:picLocks noChangeAspect="1"/>
          </p:cNvPicPr>
          <p:nvPr/>
        </p:nvPicPr>
        <p:blipFill>
          <a:blip r:embed="rId2"/>
          <a:stretch>
            <a:fillRect/>
          </a:stretch>
        </p:blipFill>
        <p:spPr>
          <a:xfrm>
            <a:off x="4929190" y="1428736"/>
            <a:ext cx="3790774" cy="4704861"/>
          </a:xfrm>
          <a:prstGeom prst="roundRect">
            <a:avLst>
              <a:gd name="adj" fmla="val 1198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TextBox 2"/>
          <p:cNvSpPr txBox="1"/>
          <p:nvPr/>
        </p:nvSpPr>
        <p:spPr>
          <a:xfrm>
            <a:off x="2000232" y="0"/>
            <a:ext cx="4572032" cy="830997"/>
          </a:xfrm>
          <a:prstGeom prst="rect">
            <a:avLst/>
          </a:prstGeom>
          <a:noFill/>
        </p:spPr>
        <p:txBody>
          <a:bodyPr wrap="square" rtlCol="0">
            <a:spAutoFit/>
            <a:scene3d>
              <a:camera prst="orthographicFront"/>
              <a:lightRig rig="threePt" dir="t"/>
            </a:scene3d>
            <a:sp3d extrusionH="57150">
              <a:bevelT w="38100" h="38100" prst="angle"/>
            </a:sp3d>
          </a:bodyPr>
          <a:lstStyle/>
          <a:p>
            <a:pPr algn="ctr"/>
            <a:r>
              <a:rPr lang="uk-UA" sz="4800" b="1" dirty="0" smtClean="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rPr>
              <a:t>Дитячі роки </a:t>
            </a:r>
            <a:endParaRPr lang="uk-UA" sz="4800" b="1" dirty="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endParaRPr>
          </a:p>
        </p:txBody>
      </p:sp>
      <p:sp>
        <p:nvSpPr>
          <p:cNvPr id="4" name="TextBox 3"/>
          <p:cNvSpPr txBox="1"/>
          <p:nvPr/>
        </p:nvSpPr>
        <p:spPr>
          <a:xfrm>
            <a:off x="785786" y="1285860"/>
            <a:ext cx="3500430" cy="5324535"/>
          </a:xfrm>
          <a:prstGeom prst="rect">
            <a:avLst/>
          </a:prstGeom>
          <a:noFill/>
          <a:ln w="38100">
            <a:noFill/>
          </a:ln>
        </p:spPr>
        <p:txBody>
          <a:bodyPr wrap="square" rtlCol="0">
            <a:spAutoFit/>
          </a:bodyPr>
          <a:lstStyle/>
          <a:p>
            <a:pPr algn="ctr"/>
            <a:r>
              <a:rPr lang="uk-UA" sz="2000" b="1" dirty="0" smtClean="0">
                <a:latin typeface="Times New Roman" pitchFamily="18" charset="0"/>
                <a:cs typeface="Times New Roman" pitchFamily="18" charset="0"/>
              </a:rPr>
              <a:t>Чарльз Діккенс народився в передмісті Портсмута </a:t>
            </a:r>
            <a:r>
              <a:rPr lang="uk-UA" sz="2000" b="1" dirty="0" err="1" smtClean="0">
                <a:latin typeface="Times New Roman" pitchFamily="18" charset="0"/>
                <a:cs typeface="Times New Roman" pitchFamily="18" charset="0"/>
              </a:rPr>
              <a:t>Лендпорті</a:t>
            </a:r>
            <a:r>
              <a:rPr lang="uk-UA" sz="2000" b="1" dirty="0" smtClean="0">
                <a:latin typeface="Times New Roman" pitchFamily="18" charset="0"/>
                <a:cs typeface="Times New Roman" pitchFamily="18" charset="0"/>
              </a:rPr>
              <a:t> в незаможній родині. Коли Чарльзу було три роки, родина перебралася до Лондона. Дитячі роки майбутнього письменника, схоже, були ідилічними, проте він вважав себе «малим не особливо доглянутим хлопчиком». Він проводив багато часу на вулиці, але також жадібно читав, особливо крутійські романи </a:t>
            </a:r>
            <a:r>
              <a:rPr lang="uk-UA" sz="2000" b="1" dirty="0" err="1" smtClean="0">
                <a:latin typeface="Times New Roman" pitchFamily="18" charset="0"/>
                <a:cs typeface="Times New Roman" pitchFamily="18" charset="0"/>
              </a:rPr>
              <a:t>Тобіаса</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Смоллетта</a:t>
            </a:r>
            <a:r>
              <a:rPr lang="uk-UA" sz="2000" b="1" dirty="0" smtClean="0">
                <a:latin typeface="Times New Roman" pitchFamily="18" charset="0"/>
                <a:cs typeface="Times New Roman" pitchFamily="18" charset="0"/>
              </a:rPr>
              <a:t> та Генрі </a:t>
            </a:r>
            <a:r>
              <a:rPr lang="uk-UA" sz="2000" b="1" dirty="0" err="1" smtClean="0">
                <a:latin typeface="Times New Roman" pitchFamily="18" charset="0"/>
                <a:cs typeface="Times New Roman" pitchFamily="18" charset="0"/>
              </a:rPr>
              <a:t>Філдінга</a:t>
            </a:r>
            <a:r>
              <a:rPr lang="uk-UA" sz="2000" b="1" dirty="0" smtClean="0">
                <a:latin typeface="Times New Roman" pitchFamily="18" charset="0"/>
                <a:cs typeface="Times New Roman" pitchFamily="18" charset="0"/>
              </a:rPr>
              <a:t>. </a:t>
            </a:r>
            <a:endParaRPr lang="uk-UA"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7158" y="0"/>
            <a:ext cx="7500990" cy="830997"/>
          </a:xfrm>
          <a:prstGeom prst="rect">
            <a:avLst/>
          </a:prstGeom>
          <a:noFill/>
        </p:spPr>
        <p:txBody>
          <a:bodyPr wrap="square" rtlCol="0">
            <a:spAutoFit/>
            <a:scene3d>
              <a:camera prst="orthographicFront"/>
              <a:lightRig rig="threePt" dir="t"/>
            </a:scene3d>
            <a:sp3d extrusionH="57150">
              <a:bevelT w="38100" h="38100" prst="angle"/>
            </a:sp3d>
          </a:bodyPr>
          <a:lstStyle/>
          <a:p>
            <a:pPr algn="ctr"/>
            <a:r>
              <a:rPr lang="uk-UA" sz="4800" b="1" dirty="0" smtClean="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rPr>
              <a:t>Дитячі роки </a:t>
            </a:r>
            <a:endParaRPr lang="uk-UA" sz="4800" b="1" dirty="0">
              <a:ln w="18000">
                <a:solidFill>
                  <a:schemeClr val="accent2">
                    <a:satMod val="140000"/>
                  </a:schemeClr>
                </a:solidFill>
                <a:prstDash val="solid"/>
                <a:miter lim="800000"/>
              </a:ln>
              <a:noFill/>
              <a:effectLst>
                <a:glow rad="63500">
                  <a:schemeClr val="accent2">
                    <a:satMod val="175000"/>
                    <a:alpha val="40000"/>
                  </a:schemeClr>
                </a:glow>
                <a:outerShdw blurRad="38100" dist="38100" dir="2700000" algn="tl">
                  <a:srgbClr val="000000">
                    <a:alpha val="43137"/>
                  </a:srgbClr>
                </a:outerShdw>
              </a:effectLst>
            </a:endParaRPr>
          </a:p>
        </p:txBody>
      </p:sp>
      <p:sp>
        <p:nvSpPr>
          <p:cNvPr id="7" name="TextBox 6"/>
          <p:cNvSpPr txBox="1"/>
          <p:nvPr/>
        </p:nvSpPr>
        <p:spPr>
          <a:xfrm>
            <a:off x="0" y="5143512"/>
            <a:ext cx="9144000" cy="2031325"/>
          </a:xfrm>
          <a:prstGeom prst="rect">
            <a:avLst/>
          </a:prstGeom>
          <a:noFill/>
          <a:ln w="38100">
            <a:noFill/>
          </a:ln>
        </p:spPr>
        <p:txBody>
          <a:bodyPr wrap="square" rtlCol="0">
            <a:spAutoFit/>
          </a:bodyPr>
          <a:lstStyle/>
          <a:p>
            <a:pPr algn="ctr"/>
            <a:r>
              <a:rPr lang="ru-RU" b="1" dirty="0" err="1" smtClean="0">
                <a:latin typeface="Times New Roman" pitchFamily="18" charset="0"/>
                <a:cs typeface="Times New Roman" pitchFamily="18" charset="0"/>
              </a:rPr>
              <a:t>Отже</a:t>
            </a:r>
            <a:r>
              <a:rPr lang="ru-RU" b="1" dirty="0" smtClean="0">
                <a:latin typeface="Times New Roman" pitchFamily="18" charset="0"/>
                <a:cs typeface="Times New Roman" pitchFamily="18" charset="0"/>
              </a:rPr>
              <a:t>, книжки </a:t>
            </a:r>
            <a:r>
              <a:rPr lang="ru-RU" b="1" dirty="0" err="1" smtClean="0">
                <a:latin typeface="Times New Roman" pitchFamily="18" charset="0"/>
                <a:cs typeface="Times New Roman" pitchFamily="18" charset="0"/>
              </a:rPr>
              <a:t>й</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саме</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життя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були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найголовнішими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його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вихователями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початкову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освіту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Чарлз</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здобув</a:t>
            </a:r>
            <a:r>
              <a:rPr lang="ru-RU" b="1" dirty="0" smtClean="0">
                <a:latin typeface="Times New Roman" pitchFamily="18" charset="0"/>
                <a:cs typeface="Times New Roman" pitchFamily="18" charset="0"/>
              </a:rPr>
              <a:t> у </a:t>
            </a:r>
            <a:r>
              <a:rPr lang="ru-RU" b="1" dirty="0" err="1" smtClean="0">
                <a:latin typeface="Times New Roman" pitchFamily="18" charset="0"/>
                <a:cs typeface="Times New Roman" pitchFamily="18" charset="0"/>
              </a:rPr>
              <a:t>Чатемській</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школі</a:t>
            </a:r>
            <a:r>
              <a:rPr lang="ru-RU" b="1" dirty="0" smtClean="0">
                <a:latin typeface="Times New Roman" pitchFamily="18" charset="0"/>
                <a:cs typeface="Times New Roman" pitchFamily="18" charset="0"/>
              </a:rPr>
              <a:t>, де </a:t>
            </a:r>
            <a:r>
              <a:rPr lang="ru-RU" b="1" dirty="0" err="1" smtClean="0">
                <a:latin typeface="Times New Roman" pitchFamily="18" charset="0"/>
                <a:cs typeface="Times New Roman" pitchFamily="18" charset="0"/>
              </a:rPr>
              <a:t>тоді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вчителював</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випускник</a:t>
            </a:r>
            <a:r>
              <a:rPr lang="ru-RU" b="1" dirty="0" smtClean="0">
                <a:latin typeface="Times New Roman" pitchFamily="18" charset="0"/>
                <a:cs typeface="Times New Roman" pitchFamily="18" charset="0"/>
              </a:rPr>
              <a:t> Оксфорда </a:t>
            </a:r>
            <a:r>
              <a:rPr lang="ru-RU" b="1" dirty="0" err="1" smtClean="0">
                <a:latin typeface="Times New Roman" pitchFamily="18" charset="0"/>
                <a:cs typeface="Times New Roman" pitchFamily="18" charset="0"/>
              </a:rPr>
              <a:t>Вільям</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Джілс</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він</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a:t>
            </a:r>
            <a:r>
              <a:rPr lang="ru-RU" b="1" dirty="0" smtClean="0">
                <a:latin typeface="Times New Roman" pitchFamily="18" charset="0"/>
                <a:cs typeface="Times New Roman" pitchFamily="18" charset="0"/>
              </a:rPr>
              <a:t> прищепив </a:t>
            </a:r>
            <a:r>
              <a:rPr lang="ru-RU" b="1" dirty="0" err="1" smtClean="0">
                <a:latin typeface="Times New Roman" pitchFamily="18" charset="0"/>
                <a:cs typeface="Times New Roman" pitchFamily="18" charset="0"/>
              </a:rPr>
              <a:t>хлопчикові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любов</a:t>
            </a:r>
            <a:r>
              <a:rPr lang="ru-RU" b="1" dirty="0" smtClean="0">
                <a:latin typeface="Times New Roman" pitchFamily="18" charset="0"/>
                <a:cs typeface="Times New Roman" pitchFamily="18" charset="0"/>
              </a:rPr>
              <a:t> до </a:t>
            </a:r>
            <a:r>
              <a:rPr lang="ru-RU" b="1" dirty="0" err="1" smtClean="0">
                <a:latin typeface="Times New Roman" pitchFamily="18" charset="0"/>
                <a:cs typeface="Times New Roman" pitchFamily="18" charset="0"/>
              </a:rPr>
              <a:t>англійської</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літератури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й</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читання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взагалі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Ідилія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юних</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літ</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тривала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недовго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батько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геть</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заплутався</a:t>
            </a:r>
            <a:r>
              <a:rPr lang="ru-RU" b="1" dirty="0" smtClean="0">
                <a:latin typeface="Times New Roman" pitchFamily="18" charset="0"/>
                <a:cs typeface="Times New Roman" pitchFamily="18" charset="0"/>
              </a:rPr>
              <a:t> у боргах, </a:t>
            </a:r>
            <a:r>
              <a:rPr lang="ru-RU" b="1" dirty="0" err="1" smtClean="0">
                <a:latin typeface="Times New Roman" pitchFamily="18" charset="0"/>
                <a:cs typeface="Times New Roman" pitchFamily="18" charset="0"/>
              </a:rPr>
              <a:t>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сім'я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подалася</a:t>
            </a:r>
            <a:r>
              <a:rPr lang="ru-RU" b="1" dirty="0" smtClean="0">
                <a:latin typeface="Times New Roman" pitchFamily="18" charset="0"/>
                <a:cs typeface="Times New Roman" pitchFamily="18" charset="0"/>
              </a:rPr>
              <a:t> до Лондона. </a:t>
            </a:r>
            <a:r>
              <a:rPr lang="ru-RU" b="1" dirty="0" err="1" smtClean="0">
                <a:latin typeface="Times New Roman" pitchFamily="18" charset="0"/>
                <a:cs typeface="Times New Roman" pitchFamily="18" charset="0"/>
              </a:rPr>
              <a:t>Ситуація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погіршувалася</a:t>
            </a:r>
            <a:r>
              <a:rPr lang="ru-RU" b="1" dirty="0" smtClean="0">
                <a:latin typeface="Times New Roman" pitchFamily="18" charset="0"/>
                <a:cs typeface="Times New Roman" pitchFamily="18" charset="0"/>
              </a:rPr>
              <a:t>. Коли </a:t>
            </a:r>
            <a:r>
              <a:rPr lang="ru-RU" b="1" dirty="0" err="1" smtClean="0">
                <a:latin typeface="Times New Roman" pitchFamily="18" charset="0"/>
                <a:cs typeface="Times New Roman" pitchFamily="18" charset="0"/>
              </a:rPr>
              <a:t>батько</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Чарлза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потрапив-таки</a:t>
            </a:r>
            <a:r>
              <a:rPr lang="ru-RU" b="1" dirty="0" smtClean="0">
                <a:latin typeface="Times New Roman" pitchFamily="18" charset="0"/>
                <a:cs typeface="Times New Roman" pitchFamily="18" charset="0"/>
              </a:rPr>
              <a:t> у </a:t>
            </a:r>
            <a:r>
              <a:rPr lang="ru-RU" b="1" dirty="0" err="1" smtClean="0">
                <a:latin typeface="Times New Roman" pitchFamily="18" charset="0"/>
                <a:cs typeface="Times New Roman" pitchFamily="18" charset="0"/>
              </a:rPr>
              <a:t>боргову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тюрму</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Маршалсі</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сім'я</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перебралася</a:t>
            </a:r>
            <a:r>
              <a:rPr lang="ru-RU" b="1" dirty="0" smtClean="0">
                <a:latin typeface="Times New Roman" pitchFamily="18" charset="0"/>
                <a:cs typeface="Times New Roman" pitchFamily="18" charset="0"/>
              </a:rPr>
              <a:t> до </a:t>
            </a:r>
            <a:r>
              <a:rPr lang="ru-RU" b="1" dirty="0" err="1" smtClean="0">
                <a:latin typeface="Times New Roman" pitchFamily="18" charset="0"/>
                <a:cs typeface="Times New Roman" pitchFamily="18" charset="0"/>
              </a:rPr>
              <a:t>нього</a:t>
            </a:r>
            <a:r>
              <a:rPr lang="ru-RU" b="1" dirty="0" smtClean="0">
                <a:latin typeface="Times New Roman" pitchFamily="18" charset="0"/>
                <a:cs typeface="Times New Roman" pitchFamily="18" charset="0"/>
              </a:rPr>
              <a:t> (за </a:t>
            </a:r>
            <a:r>
              <a:rPr lang="ru-RU" b="1" dirty="0" err="1" smtClean="0">
                <a:latin typeface="Times New Roman" pitchFamily="18" charset="0"/>
                <a:cs typeface="Times New Roman" pitchFamily="18" charset="0"/>
              </a:rPr>
              <a:t>англійськими</a:t>
            </a:r>
            <a:r>
              <a:rPr lang="ru-RU" b="1" dirty="0" smtClean="0">
                <a:latin typeface="Times New Roman" pitchFamily="18" charset="0"/>
                <a:cs typeface="Times New Roman" pitchFamily="18" charset="0"/>
              </a:rPr>
              <a:t> законами </a:t>
            </a:r>
            <a:r>
              <a:rPr lang="ru-RU" b="1" dirty="0" err="1" smtClean="0">
                <a:latin typeface="Times New Roman" pitchFamily="18" charset="0"/>
                <a:cs typeface="Times New Roman" pitchFamily="18" charset="0"/>
              </a:rPr>
              <a:t>це</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дозволялося</a:t>
            </a:r>
            <a:r>
              <a:rPr lang="ru-RU" b="1" dirty="0" smtClean="0">
                <a:latin typeface="Times New Roman" pitchFamily="18" charset="0"/>
                <a:cs typeface="Times New Roman" pitchFamily="18" charset="0"/>
              </a:rPr>
              <a:t>). </a:t>
            </a:r>
            <a:endParaRPr lang="uk-UA" b="1" dirty="0">
              <a:latin typeface="Times New Roman" pitchFamily="18" charset="0"/>
              <a:cs typeface="Times New Roman" pitchFamily="18" charset="0"/>
            </a:endParaRPr>
          </a:p>
        </p:txBody>
      </p:sp>
      <p:sp>
        <p:nvSpPr>
          <p:cNvPr id="4" name="TextBox 3"/>
          <p:cNvSpPr txBox="1"/>
          <p:nvPr/>
        </p:nvSpPr>
        <p:spPr>
          <a:xfrm>
            <a:off x="1857356" y="1214422"/>
            <a:ext cx="5643570" cy="2246769"/>
          </a:xfrm>
          <a:prstGeom prst="rect">
            <a:avLst/>
          </a:prstGeom>
          <a:noFill/>
          <a:ln w="38100">
            <a:noFill/>
          </a:ln>
        </p:spPr>
        <p:txBody>
          <a:bodyPr wrap="square" rtlCol="0">
            <a:spAutoFit/>
          </a:bodyPr>
          <a:lstStyle/>
          <a:p>
            <a:pPr algn="ctr"/>
            <a:r>
              <a:rPr lang="ru-RU" sz="2000" b="1" dirty="0" err="1" smtClean="0">
                <a:latin typeface="Times New Roman" pitchFamily="18" charset="0"/>
                <a:cs typeface="Times New Roman" pitchFamily="18" charset="0"/>
              </a:rPr>
              <a:t>Пізніше</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він</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пригадував</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що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мав</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чіпку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ледь</a:t>
            </a:r>
            <a:r>
              <a:rPr lang="ru-RU" sz="2000" b="1" dirty="0" smtClean="0">
                <a:latin typeface="Times New Roman" pitchFamily="18" charset="0"/>
                <a:cs typeface="Times New Roman" pitchFamily="18" charset="0"/>
              </a:rPr>
              <a:t> не </a:t>
            </a:r>
            <a:r>
              <a:rPr lang="ru-RU" sz="2000" b="1" dirty="0" err="1" smtClean="0">
                <a:latin typeface="Times New Roman" pitchFamily="18" charset="0"/>
                <a:cs typeface="Times New Roman" pitchFamily="18" charset="0"/>
              </a:rPr>
              <a:t>фотографічну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пам'ять</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що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прислужилося</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йому</a:t>
            </a:r>
            <a:r>
              <a:rPr lang="ru-RU" sz="2000" b="1" dirty="0" smtClean="0">
                <a:latin typeface="Times New Roman" pitchFamily="18" charset="0"/>
                <a:cs typeface="Times New Roman" pitchFamily="18" charset="0"/>
              </a:rPr>
              <a:t> в </a:t>
            </a:r>
            <a:r>
              <a:rPr lang="ru-RU" sz="2000" b="1" dirty="0" err="1" smtClean="0">
                <a:latin typeface="Times New Roman" pitchFamily="18" charset="0"/>
                <a:cs typeface="Times New Roman" pitchFamily="18" charset="0"/>
              </a:rPr>
              <a:t>подальшій</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роботі</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письменника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Батько</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певний</a:t>
            </a:r>
            <a:r>
              <a:rPr lang="ru-RU" sz="2000" b="1" dirty="0" smtClean="0">
                <a:latin typeface="Times New Roman" pitchFamily="18" charset="0"/>
                <a:cs typeface="Times New Roman" pitchFamily="18" charset="0"/>
              </a:rPr>
              <a:t> час </a:t>
            </a:r>
            <a:r>
              <a:rPr lang="ru-RU" sz="2000" b="1" dirty="0" err="1" smtClean="0">
                <a:latin typeface="Times New Roman" pitchFamily="18" charset="0"/>
                <a:cs typeface="Times New Roman" pitchFamily="18" charset="0"/>
              </a:rPr>
              <a:t>працював</a:t>
            </a:r>
            <a:r>
              <a:rPr lang="ru-RU" sz="2000" b="1" dirty="0" smtClean="0">
                <a:latin typeface="Times New Roman" pitchFamily="18" charset="0"/>
                <a:cs typeface="Times New Roman" pitchFamily="18" charset="0"/>
              </a:rPr>
              <a:t> клерком в </a:t>
            </a:r>
            <a:r>
              <a:rPr lang="ru-RU" sz="2000" b="1" dirty="0" err="1" smtClean="0">
                <a:latin typeface="Times New Roman" pitchFamily="18" charset="0"/>
                <a:cs typeface="Times New Roman" pitchFamily="18" charset="0"/>
              </a:rPr>
              <a:t>офісі</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королівського</a:t>
            </a:r>
            <a:r>
              <a:rPr lang="ru-RU" sz="2000" b="1" dirty="0" smtClean="0">
                <a:latin typeface="Times New Roman" pitchFamily="18" charset="0"/>
                <a:cs typeface="Times New Roman" pitchFamily="18" charset="0"/>
              </a:rPr>
              <a:t> флоту, </a:t>
            </a:r>
            <a:r>
              <a:rPr lang="ru-RU" sz="2000" b="1" dirty="0" err="1" smtClean="0">
                <a:latin typeface="Times New Roman" pitchFamily="18" charset="0"/>
                <a:cs typeface="Times New Roman" pitchFamily="18" charset="0"/>
              </a:rPr>
              <a:t>завдяки</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чому</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Чарлз</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провів</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кілька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років</a:t>
            </a:r>
            <a:r>
              <a:rPr lang="ru-RU" sz="2000" b="1" dirty="0" smtClean="0">
                <a:latin typeface="Times New Roman" pitchFamily="18" charset="0"/>
                <a:cs typeface="Times New Roman" pitchFamily="18" charset="0"/>
              </a:rPr>
              <a:t> у </a:t>
            </a:r>
            <a:r>
              <a:rPr lang="ru-RU" sz="2000" b="1" dirty="0" err="1" smtClean="0">
                <a:latin typeface="Times New Roman" pitchFamily="18" charset="0"/>
                <a:cs typeface="Times New Roman" pitchFamily="18" charset="0"/>
              </a:rPr>
              <a:t>приватній</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школі</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Вільяма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Джайлса</a:t>
            </a:r>
            <a:r>
              <a:rPr lang="ru-RU" sz="2000" b="1" dirty="0" smtClean="0">
                <a:latin typeface="Times New Roman" pitchFamily="18" charset="0"/>
                <a:cs typeface="Times New Roman" pitchFamily="18" charset="0"/>
              </a:rPr>
              <a:t> в </a:t>
            </a:r>
            <a:r>
              <a:rPr lang="ru-RU" sz="2000" b="1" dirty="0" err="1" smtClean="0">
                <a:latin typeface="Times New Roman" pitchFamily="18" charset="0"/>
                <a:cs typeface="Times New Roman" pitchFamily="18" charset="0"/>
              </a:rPr>
              <a:t>Четемі</a:t>
            </a:r>
            <a:r>
              <a:rPr lang="ru-RU" sz="2000" b="1" dirty="0" smtClean="0">
                <a:latin typeface="Times New Roman" pitchFamily="18" charset="0"/>
                <a:cs typeface="Times New Roman" pitchFamily="18" charset="0"/>
              </a:rPr>
              <a:t>.</a:t>
            </a:r>
            <a:endParaRPr lang="uk-UA"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306</Words>
  <PresentationFormat>Экран (4:3)</PresentationFormat>
  <Paragraphs>21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Життєвий шлях Чарльза Діккенса</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Життєвий шлях Чарльза Діккенса</dc:title>
  <dc:creator>Администратор</dc:creator>
  <cp:lastModifiedBy>BEST</cp:lastModifiedBy>
  <cp:revision>24</cp:revision>
  <dcterms:created xsi:type="dcterms:W3CDTF">2016-11-05T19:19:37Z</dcterms:created>
  <dcterms:modified xsi:type="dcterms:W3CDTF">2016-11-08T20:43:03Z</dcterms:modified>
</cp:coreProperties>
</file>